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2" r:id="rId2"/>
    <p:sldId id="273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96232-9CAB-42E7-886B-EFCC69BEEEEC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090-6097-4DB6-B484-E396A97E2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C9090-6097-4DB6-B484-E396A97E29E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90B295-B2C9-43FC-934A-B701C7AD84C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FFEB51-0CC8-476D-B281-F08CC2F99E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danzediting.com/spring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Дұрыс журналды қалай таңдауға болады-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Springer.com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журналының беттері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376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Импакт-фактор</a:t>
            </a:r>
          </a:p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Ғылыми одақтарда импакт-факторға соның ішінде осы жүйенің әділдігіне байланысты көптеген даулар бар. Соған қарамастан имфакт-фактор академиялық ортадағы барлық журналдардың сапалық эталоны болып саналатынына күмән жоқ.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8784976" cy="207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878497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2880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Имфакт-фактор-Қаралатын сұрақтар 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Нақты дициплина-тақырып дәйектеу дәрежесінде ма?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Қызметтік аумағы қаншалықты жоғары? Осы және басқа облыстарда зерттеу жүргізетін ғалымдардың үлесі қанша?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Формулаға әсер ететін басқа факторлар-мысалы: бір жылда жарияланатын публикациялардың саны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Қаншалықты бұл тақырып қызғылықты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87849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764704"/>
          </a:xfrm>
        </p:spPr>
        <p:txBody>
          <a:bodyPr>
            <a:normAutofit/>
          </a:bodyPr>
          <a:lstStyle/>
          <a:p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Эксперттік бағалау- Ол не және қаншалықты маңызды?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85392"/>
            <a:ext cx="4176464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Эксперттік бағалау бұл өзін-өзі түзеу процессі. Сіз мақалаңызды жолдаған кезде сіз зерттеп отырған аймақтың мамандары сіздің мақалаңызды яғни зерртеу методикаңызды және бұл мақаланы жариялауға болады ма сол жағында  бағалайды.</a:t>
            </a:r>
          </a:p>
          <a:p>
            <a:pPr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Эксперттік бағалау жоғары дәрежелі жарияланған жұмысты қолдау үшін және оның сенімділігін қамтамасыз ету үшін қолданылады.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908720"/>
            <a:ext cx="493395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08720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Эксперттік бағалау- Сынмен не істеу керек?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5580112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Жалпы барлық қолжазбалар бөлімдерге байланысты шамалы болсада өзгерстерді талап етеді</a:t>
            </a:r>
          </a:p>
          <a:p>
            <a:pPr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Егер рецензенттен сын-пікір естісеңіз айтқандарына құлақ асыңыз</a:t>
            </a:r>
          </a:p>
          <a:p>
            <a:pPr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Рецензеттің сынын кеңес ретінде қабылдаңыз себебі сол кеңестер сіздің мақалаңыздың жақсаруына үлес тигізеді</a:t>
            </a:r>
          </a:p>
          <a:p>
            <a:pPr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Мағынасыз түзету мақаланы қабылдайды деген сөз емес, барлық сындарды мұқият қараңыз</a:t>
            </a:r>
          </a:p>
          <a:p>
            <a:pPr>
              <a:buFont typeface="Wingdings" pitchFamily="2" charset="2"/>
              <a:buChar char="v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Егер мақалаңыздан бас тартса оған мұңаймаңыз. Көптеген жақсы мақалалар мен зерттеулер қабылданбай жатады, себебі журналдың сол профилінің талаптарына сәйкес келдейді.</a:t>
            </a:r>
          </a:p>
          <a:p>
            <a:pPr>
              <a:buFont typeface="Wingdings" pitchFamily="2" charset="2"/>
              <a:buChar char="v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00350"/>
            <a:ext cx="33623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Қабылдау және жариялау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9"/>
            <a:ext cx="8229600" cy="3024336"/>
          </a:xfrm>
        </p:spPr>
        <p:txBody>
          <a:bodyPr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Сіздің мақалаңыз қабылданғаннан және жариялауға дайындықтан кейін, тез арада ол ғаламторда жарияланады.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Сначало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сети»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деп аталады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Мақала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DIO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нөмірін алады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(Digital Object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Identifeir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 объектің сандық идентификаторы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оқуға және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ссылка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жасауға 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DIO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: 10.1007/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s10681-012-0632-1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Мақала ағымдағы қолжетімді немесе сейкес келетін санында жария болғанда ғана беттер саны мен жариялау саны белгілі болады.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Шығарылым баспаға дайын болғаннан кейін оны басылым түрінде шығарылады.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149080"/>
            <a:ext cx="8892479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Ғылыми мақалаларды жазуға және жариялауға байланысты сұрақтар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94572" y="1935163"/>
            <a:ext cx="49548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Аз ғана үзіліс- содан кейін...</a:t>
            </a:r>
            <a:br>
              <a:rPr lang="kk-KZ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Ғылыми мақалаңызды жазуға және жариялауға көмектесетін құралдар мен кеңестер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Қазақстандағы публикациялар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Ашық рұқсат алу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Публикация кітапбы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Сіздің мақалаңыздың жіберілуі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200800" cy="1752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Сіздің мақалаңыз сол журналға сәйкес келетіндігін, оригиналдылығы мен елеулілігін белгілеп көрсететіндей ілеспе хат дайындаңыз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Журналдағы публикацияға қатысты барлық талаптарды мұқият оқып шығып сол талаптарға сәйкес екендігіне көз жеткізіңіз</a:t>
            </a:r>
          </a:p>
          <a:p>
            <a:pPr algn="just">
              <a:buFont typeface="Wingdings" pitchFamily="2" charset="2"/>
              <a:buChar char="ü"/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Ешқашан өзіңіздің жұмысыңызды бір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журналдан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артыққа жібермеңіз себебі бұл публикацияға деген этиканы бұзады.</a:t>
            </a:r>
          </a:p>
          <a:p>
            <a:pPr algn="just">
              <a:buFont typeface="Wingdings" pitchFamily="2" charset="2"/>
              <a:buChar char="ü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 углом вверх 35"/>
          <p:cNvSpPr/>
          <p:nvPr/>
        </p:nvSpPr>
        <p:spPr>
          <a:xfrm rot="5400000">
            <a:off x="3509739" y="3267125"/>
            <a:ext cx="768874" cy="21007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Сіздің мақалаңыздың жіберілуі- онымен не болып жатыр?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844824"/>
            <a:ext cx="3024336" cy="804960"/>
            <a:chOff x="0" y="460648"/>
            <a:chExt cx="4402832" cy="80496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460648"/>
              <a:ext cx="4402832" cy="804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9295" y="499943"/>
              <a:ext cx="4324242" cy="726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67544" y="3501008"/>
            <a:ext cx="3096344" cy="804960"/>
            <a:chOff x="0" y="460648"/>
            <a:chExt cx="4402832" cy="80496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460648"/>
              <a:ext cx="4402832" cy="804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9295" y="499943"/>
              <a:ext cx="4324242" cy="726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11560" y="2060848"/>
            <a:ext cx="2772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Журналдың редакциясы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717032"/>
            <a:ext cx="2166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Жауапты редактор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932040" y="4005064"/>
            <a:ext cx="3024336" cy="804960"/>
            <a:chOff x="0" y="460648"/>
            <a:chExt cx="4402832" cy="80496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460648"/>
              <a:ext cx="4402832" cy="804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9295" y="499943"/>
              <a:ext cx="4324242" cy="726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32040" y="2708920"/>
            <a:ext cx="3024336" cy="804960"/>
            <a:chOff x="0" y="460648"/>
            <a:chExt cx="4402832" cy="80496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460648"/>
              <a:ext cx="4402832" cy="804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9295" y="499943"/>
              <a:ext cx="4324242" cy="726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004048" y="5373216"/>
            <a:ext cx="3024336" cy="804960"/>
            <a:chOff x="0" y="460648"/>
            <a:chExt cx="4402832" cy="80496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460648"/>
              <a:ext cx="4402832" cy="804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9295" y="499943"/>
              <a:ext cx="4324242" cy="726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5508104" y="2924944"/>
            <a:ext cx="185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Басты редактор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4221088"/>
            <a:ext cx="222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Редакторлық ұйым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48064" y="5445224"/>
            <a:ext cx="2869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Ақпараттық базаның рецензенті</a:t>
            </a:r>
          </a:p>
        </p:txBody>
      </p:sp>
      <p:sp>
        <p:nvSpPr>
          <p:cNvPr id="33" name="Тройная стрелка влево/вправо/вверх 32"/>
          <p:cNvSpPr/>
          <p:nvPr/>
        </p:nvSpPr>
        <p:spPr>
          <a:xfrm rot="5400000">
            <a:off x="3275856" y="1916832"/>
            <a:ext cx="864096" cy="2304256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5400000">
            <a:off x="6228184" y="3573016"/>
            <a:ext cx="634368" cy="3463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лево/вправо 37"/>
          <p:cNvSpPr/>
          <p:nvPr/>
        </p:nvSpPr>
        <p:spPr>
          <a:xfrm rot="5400000">
            <a:off x="6300192" y="4941168"/>
            <a:ext cx="634368" cy="3463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11960" y="170080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Онлайндық ортадағы көрсетілім</a:t>
            </a:r>
          </a:p>
          <a:p>
            <a:pPr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Ең үлкен редактор/ қолжазба орталығы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1640" y="112474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Сіз мақалаңызды қашан жібересіз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915000" cy="1143000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Жұмысты өткізу-этикалық ойлау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690864" cy="4525963"/>
          </a:xfrm>
        </p:spPr>
        <p:txBody>
          <a:bodyPr>
            <a:norm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Жасалынған жұмыс бұрын-соңды жарияланбаған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Жұмыстың басқа өңірде қарастырылып жатпауы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Публикация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соавторлар және жауапты органдармен мақұлданған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Авторлық құқық иелерінен рұқсат алу</a:t>
            </a:r>
          </a:p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40324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Жұмысты қабылдауға өзіңіздің мүмкіндігіңізді көбейтіңіз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Сіздің жұмысыңызда анық жолдау бар екендігіне және сол жолдау аннотацияда толық ашылып жазылғанына көз жеткізіңіз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тексеріңіз: мақалаңыздың мазмұны маңызды және қандайда бір жаңалықпен қамтылған ба?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Тексеріңіз: сіз жібергелі отырған мақалаңыз шындығымен де сол журналдың профиліне сәйкес келеді ме?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Сіз қарастырып отырған журналдың публикациясына дейін қанша уақыт кететінін біліңіз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Өзіңіздің зерттеуіңіз бен публикацияңызды сол журналдың критериларына, редакторлар мен рецензиенттің талаптарына сәйкес келетіндей етіп жоспарлаңыз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Сіз зерттеу жүргізген ғылым сіздің қорытындыларыңызды қолдайтындығына көз жеткізіңіз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Өзіңіздің дағдыларыңызды күшейтіңіз, бірге жұмыс жасайтын мамандардың жұмыстарын қараңыз. Бұл сіздің зерттеуіңізді толық түсінуге жол ашады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Хаттың стилімен жұмыс жасаңыз. Қысқа-нұсқа ол өте жақсы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987008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Edanz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редакторлық қызметтерін пайдаланыңыз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Edanz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Spinger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-ден тәуелсіз сыртқы компания болып табылады</a:t>
            </a: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Редакторлық қызметті пайдалану публикацияны қабылдауға талап та, кепілдік те болып табылмайды. Толық ақпарат алу үшін мына сайтты қараңыз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www.edanzediting.com/springer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Ғылыми редакторлар-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Edanz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-дің эксперттері сіздің жұмысыңыздың алға жүруіне үлкен мүмкіндіктер туғызуға талпынады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714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Edanz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мына проблемаларды шешуге көмектеседі: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Тілдерді редакторлауға, аннотация мен эффективті ілеспелі хаттың дұрыс жазылуына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Қандай журналды таңдауға кеңес беру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Мақсатты журналға жіберер алдында сіздің қолжазбаңыздың ғылыми эксперттік анализін жасауға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Эксперттердің сындарын аңдату, сонымен қатар референттерді қанағаттандыруға сіздің жұмысыңыз тиісті дәрежеде жасалынды ма соны бағалау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620</Words>
  <Application>Microsoft Office PowerPoint</Application>
  <PresentationFormat>Экран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Дұрыс журналды қалай таңдауға болады- Springer.com журналының беттері</vt:lpstr>
      <vt:lpstr>Слайд 2</vt:lpstr>
      <vt:lpstr>Сіздің мақалаңыздың жіберілуі</vt:lpstr>
      <vt:lpstr>Сіздің мақалаңыздың жіберілуі- онымен не болып жатыр?</vt:lpstr>
      <vt:lpstr>Жұмысты өткізу-этикалық ойлау</vt:lpstr>
      <vt:lpstr>Жұмысты қабылдауға өзіңіздің мүмкіндігіңізді көбейтіңіз</vt:lpstr>
      <vt:lpstr>Слайд 7</vt:lpstr>
      <vt:lpstr>Edanz редакторлық қызметтерін пайдаланыңыз</vt:lpstr>
      <vt:lpstr>Edanz мына проблемаларды шешуге көмектеседі:</vt:lpstr>
      <vt:lpstr>Слайд 10</vt:lpstr>
      <vt:lpstr>Слайд 11</vt:lpstr>
      <vt:lpstr>Эксперттік бағалау- Ол не және қаншалықты маңызды?</vt:lpstr>
      <vt:lpstr>Эксперттік бағалау- Сынмен не істеу керек?</vt:lpstr>
      <vt:lpstr>Қабылдау және жариялау</vt:lpstr>
      <vt:lpstr>Ғылыми мақалаларды жазуға және жариялауға байланысты сұрақтар</vt:lpstr>
      <vt:lpstr>Аз ғана үзіліс- содан кейін...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Сіздің мақалаңыздың жіберілуі</dc:title>
  <dc:creator>Админ</dc:creator>
  <cp:lastModifiedBy>Админ</cp:lastModifiedBy>
  <cp:revision>29</cp:revision>
  <dcterms:created xsi:type="dcterms:W3CDTF">2013-10-26T09:54:23Z</dcterms:created>
  <dcterms:modified xsi:type="dcterms:W3CDTF">2013-11-17T17:47:28Z</dcterms:modified>
</cp:coreProperties>
</file>